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6" r:id="rId1"/>
  </p:sldMasterIdLst>
  <p:notesMasterIdLst>
    <p:notesMasterId r:id="rId36"/>
  </p:notesMasterIdLst>
  <p:sldIdLst>
    <p:sldId id="262" r:id="rId2"/>
    <p:sldId id="461" r:id="rId3"/>
    <p:sldId id="462" r:id="rId4"/>
    <p:sldId id="263" r:id="rId5"/>
    <p:sldId id="265" r:id="rId6"/>
    <p:sldId id="270" r:id="rId7"/>
    <p:sldId id="264" r:id="rId8"/>
    <p:sldId id="267" r:id="rId9"/>
    <p:sldId id="273" r:id="rId10"/>
    <p:sldId id="274" r:id="rId11"/>
    <p:sldId id="278" r:id="rId12"/>
    <p:sldId id="275" r:id="rId13"/>
    <p:sldId id="276" r:id="rId14"/>
    <p:sldId id="466" r:id="rId15"/>
    <p:sldId id="477" r:id="rId16"/>
    <p:sldId id="441" r:id="rId17"/>
    <p:sldId id="467" r:id="rId18"/>
    <p:sldId id="447" r:id="rId19"/>
    <p:sldId id="468" r:id="rId20"/>
    <p:sldId id="456" r:id="rId21"/>
    <p:sldId id="277" r:id="rId22"/>
    <p:sldId id="446" r:id="rId23"/>
    <p:sldId id="450" r:id="rId24"/>
    <p:sldId id="459" r:id="rId25"/>
    <p:sldId id="448" r:id="rId26"/>
    <p:sldId id="469" r:id="rId27"/>
    <p:sldId id="451" r:id="rId28"/>
    <p:sldId id="471" r:id="rId29"/>
    <p:sldId id="470" r:id="rId30"/>
    <p:sldId id="452" r:id="rId31"/>
    <p:sldId id="472" r:id="rId32"/>
    <p:sldId id="474" r:id="rId33"/>
    <p:sldId id="475" r:id="rId34"/>
    <p:sldId id="476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Corbel" panose="020B0503020204020204" pitchFamily="34" charset="0"/>
      <p:regular r:id="rId45"/>
      <p:bold r:id="rId46"/>
      <p:italic r:id="rId47"/>
      <p:boldItalic r:id="rId48"/>
    </p:embeddedFont>
    <p:embeddedFont>
      <p:font typeface="Times" panose="02020603050405020304" pitchFamily="18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E386075-237E-4317-ACB0-28821BE90535}">
          <p14:sldIdLst>
            <p14:sldId id="262"/>
          </p14:sldIdLst>
        </p14:section>
        <p14:section name="General introduction" id="{BF12E11B-469D-4306-A42F-229B21525109}">
          <p14:sldIdLst>
            <p14:sldId id="461"/>
            <p14:sldId id="462"/>
            <p14:sldId id="263"/>
            <p14:sldId id="265"/>
            <p14:sldId id="270"/>
            <p14:sldId id="264"/>
            <p14:sldId id="267"/>
          </p14:sldIdLst>
        </p14:section>
        <p14:section name="Nextflow introduction" id="{788F5376-AFA3-416E-BA8B-C2C80154619C}">
          <p14:sldIdLst>
            <p14:sldId id="273"/>
            <p14:sldId id="274"/>
            <p14:sldId id="278"/>
          </p14:sldIdLst>
        </p14:section>
        <p14:section name="Building blocks" id="{477B8BE4-E45C-434C-8B2B-E6919E956944}">
          <p14:sldIdLst>
            <p14:sldId id="275"/>
            <p14:sldId id="276"/>
            <p14:sldId id="466"/>
            <p14:sldId id="477"/>
            <p14:sldId id="441"/>
            <p14:sldId id="467"/>
            <p14:sldId id="447"/>
            <p14:sldId id="468"/>
            <p14:sldId id="456"/>
            <p14:sldId id="277"/>
          </p14:sldIdLst>
        </p14:section>
        <p14:section name="Advantages" id="{A987B0E8-8272-4A15-AFD2-B58AC4E91274}">
          <p14:sldIdLst>
            <p14:sldId id="446"/>
            <p14:sldId id="450"/>
            <p14:sldId id="459"/>
            <p14:sldId id="448"/>
            <p14:sldId id="469"/>
            <p14:sldId id="451"/>
            <p14:sldId id="471"/>
            <p14:sldId id="470"/>
            <p14:sldId id="452"/>
          </p14:sldIdLst>
        </p14:section>
        <p14:section name="Varia" id="{413665E9-E5B8-42C5-986A-245AD7F6354C}">
          <p14:sldIdLst>
            <p14:sldId id="472"/>
            <p14:sldId id="474"/>
            <p14:sldId id="475"/>
            <p14:sldId id="4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ur Muyldermans" initials="TM" lastIdx="1" clrIdx="0">
    <p:extLst>
      <p:ext uri="{19B8F6BF-5375-455C-9EA6-DF929625EA0E}">
        <p15:presenceInfo xmlns:p15="http://schemas.microsoft.com/office/powerpoint/2012/main" userId="44048f4a66c9b9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B41A2E-3D8B-47CA-AC3D-23BF7E92ACC1}" v="50" dt="2021-01-07T10:03:38.666"/>
    <p1510:client id="{7C59B31B-3A61-C35A-AB08-0A2BB0F38A94}" v="16" dt="2021-01-11T12:01:07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/>
    <p:restoredTop sz="71563" autoAdjust="0"/>
  </p:normalViewPr>
  <p:slideViewPr>
    <p:cSldViewPr snapToGrid="0">
      <p:cViewPr varScale="1">
        <p:scale>
          <a:sx n="81" d="100"/>
          <a:sy n="81" d="100"/>
        </p:scale>
        <p:origin x="10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5314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012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3605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312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171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4708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64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2023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Droid Serif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495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4371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3393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2579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3610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0645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6175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F9E79-600B-4EBD-ACB4-5FFB84038D1C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6811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2546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3667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5255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33295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385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1782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668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2699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0843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6533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4288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4626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457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 descr="elixir_helix_200_2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 descr="elixir_1_RZ_mac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434" y="4951141"/>
            <a:ext cx="2427817" cy="166079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911424" y="3645025"/>
            <a:ext cx="10363200" cy="122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 b="1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6768075" y="486916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logo">
  <p:cSld name="TITLE_ONLY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TITLE_ONLY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1E173-CB56-46D7-8C98-A864D82B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C66D4-9BDC-4848-B78D-0399A9C80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130E2-28DD-436C-BE73-A99A17B6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1661-7375-4D00-A0AF-A779400FD3E8}" type="datetime1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2AD33-6D4F-40B2-995F-E51F1900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50EEA-3A6B-4C1B-BD77-83C9B091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AEAE-CBAA-406E-8A1D-7B10C9210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5" r:id="rId3"/>
    <p:sldLayoutId id="214748365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b-singlecell-nf/vsn-pipelin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xtflow.io/docs/edge/executor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8_i8Tn335X0&amp;ab_channel=Nextflo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quay.i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hyperlink" Target="https://hub.docker.com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reports/report.html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tower.nf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training.vib.be/all-trainings/containers-and-workflow-pipelines-reproducible-and-automated-data-analysis-1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-turing-way.netlify.app/reproducible-research/overview/overview-definitions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ditommaso/awesome-pipeline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8077-76AF-5E45-8B59-270432ED0C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Containers &amp; workflow </a:t>
            </a:r>
            <a:r>
              <a:rPr lang="nl-BE" dirty="0" err="1"/>
              <a:t>pipelines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automated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reproducible</a:t>
            </a:r>
            <a:r>
              <a:rPr lang="nl-BE" dirty="0"/>
              <a:t> data 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EEAE4-F757-334E-8D37-C1BA9AF34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8075" y="4869159"/>
            <a:ext cx="4512733" cy="783495"/>
          </a:xfrm>
        </p:spPr>
        <p:txBody>
          <a:bodyPr/>
          <a:lstStyle/>
          <a:p>
            <a:r>
              <a:rPr lang="nl-BE" dirty="0"/>
              <a:t>29 </a:t>
            </a:r>
            <a:r>
              <a:rPr lang="nl-BE" dirty="0" err="1"/>
              <a:t>March</a:t>
            </a:r>
            <a:r>
              <a:rPr lang="nl-BE" dirty="0"/>
              <a:t> 2021</a:t>
            </a:r>
          </a:p>
          <a:p>
            <a:r>
              <a:rPr lang="nl-BE" dirty="0"/>
              <a:t>Alexander Botzki</a:t>
            </a:r>
          </a:p>
          <a:p>
            <a:r>
              <a:rPr lang="nl-BE" dirty="0"/>
              <a:t>Tuur Muyldermans</a:t>
            </a:r>
            <a:endParaRPr lang="en-US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7640377-F595-4BEC-95DC-3F2F1595E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771" y="4951034"/>
            <a:ext cx="2169258" cy="140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9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Why</a:t>
            </a:r>
            <a:r>
              <a:rPr lang="nl-BE" dirty="0"/>
              <a:t> (</a:t>
            </a:r>
            <a:r>
              <a:rPr lang="nl-BE" dirty="0" err="1"/>
              <a:t>not</a:t>
            </a:r>
            <a:r>
              <a:rPr lang="nl-BE" dirty="0"/>
              <a:t>)? (1/2)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effectLst/>
                <a:latin typeface="Droid Serif"/>
              </a:rPr>
              <a:t>Scalability</a:t>
            </a:r>
          </a:p>
          <a:p>
            <a:r>
              <a:rPr lang="en-US" b="0" dirty="0">
                <a:effectLst/>
                <a:latin typeface="Droid Serif"/>
              </a:rPr>
              <a:t>Portability</a:t>
            </a:r>
          </a:p>
          <a:p>
            <a:r>
              <a:rPr lang="en-US" b="0" dirty="0">
                <a:effectLst/>
                <a:latin typeface="Droid Serif"/>
              </a:rPr>
              <a:t>Reproducible</a:t>
            </a:r>
          </a:p>
          <a:p>
            <a:r>
              <a:rPr lang="en-US" b="0" dirty="0">
                <a:effectLst/>
                <a:latin typeface="Droid Serif"/>
              </a:rPr>
              <a:t>Re-usability</a:t>
            </a:r>
          </a:p>
          <a:p>
            <a:r>
              <a:rPr lang="en-US" b="0" dirty="0">
                <a:effectLst/>
                <a:latin typeface="Droid Serif"/>
              </a:rPr>
              <a:t>Community </a:t>
            </a:r>
          </a:p>
        </p:txBody>
      </p:sp>
    </p:spTree>
    <p:extLst>
      <p:ext uri="{BB962C8B-B14F-4D97-AF65-F5344CB8AC3E}">
        <p14:creationId xmlns:p14="http://schemas.microsoft.com/office/powerpoint/2010/main" val="121370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Why</a:t>
            </a:r>
            <a:r>
              <a:rPr lang="nl-BE" dirty="0"/>
              <a:t> (</a:t>
            </a:r>
            <a:r>
              <a:rPr lang="nl-BE" dirty="0" err="1"/>
              <a:t>not</a:t>
            </a:r>
            <a:r>
              <a:rPr lang="nl-BE" dirty="0"/>
              <a:t>)? (2/2)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effectLst/>
                <a:latin typeface="Droid Serif"/>
              </a:rPr>
              <a:t>Syntax of the Groovy language, yet another language</a:t>
            </a:r>
          </a:p>
          <a:p>
            <a:r>
              <a:rPr lang="en-US" b="0" dirty="0">
                <a:effectLst/>
                <a:latin typeface="Droid Serif"/>
              </a:rPr>
              <a:t>Flexibility also comes with cost of complexity</a:t>
            </a:r>
          </a:p>
          <a:p>
            <a:r>
              <a:rPr lang="en-US" b="0" dirty="0">
                <a:effectLst/>
                <a:latin typeface="Droid Serif"/>
              </a:rPr>
              <a:t>Nitpicking details in failure of scripts</a:t>
            </a:r>
          </a:p>
          <a:p>
            <a:endParaRPr lang="en-US" b="0" dirty="0">
              <a:effectLst/>
              <a:latin typeface="Droid Serif"/>
            </a:endParaRPr>
          </a:p>
          <a:p>
            <a:pPr marL="0" indent="0">
              <a:buNone/>
            </a:pPr>
            <a:endParaRPr lang="en-US" b="0" dirty="0">
              <a:effectLst/>
              <a:latin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867747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Building </a:t>
            </a:r>
            <a:r>
              <a:rPr lang="nl-BE" dirty="0" err="1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  <p:pic>
        <p:nvPicPr>
          <p:cNvPr id="5" name="Picture 4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46C5342A-7C06-4689-81CA-7A5DB4332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200150"/>
            <a:ext cx="114204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42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Building </a:t>
            </a:r>
            <a:r>
              <a:rPr lang="nl-BE" dirty="0" err="1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1AD0B6-065C-4A91-9D1D-A868CA0B4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b="83977"/>
          <a:stretch/>
        </p:blipFill>
        <p:spPr>
          <a:xfrm>
            <a:off x="7005903" y="482063"/>
            <a:ext cx="4381500" cy="90682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29F3C14-EED5-4364-8936-8F75DF7661C9}"/>
              </a:ext>
            </a:extLst>
          </p:cNvPr>
          <p:cNvSpPr txBox="1">
            <a:spLocks/>
          </p:cNvSpPr>
          <p:nvPr/>
        </p:nvSpPr>
        <p:spPr>
          <a:xfrm>
            <a:off x="871803" y="13888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effectLst/>
                <a:latin typeface="Droid Serif"/>
              </a:rPr>
              <a:t>Channels</a:t>
            </a:r>
          </a:p>
          <a:p>
            <a:pPr lvl="1"/>
            <a:r>
              <a:rPr lang="en-US" dirty="0">
                <a:latin typeface="Droid Serif"/>
              </a:rPr>
              <a:t>Input of the analysis </a:t>
            </a:r>
          </a:p>
          <a:p>
            <a:pPr lvl="1"/>
            <a:r>
              <a:rPr lang="en-US" dirty="0">
                <a:latin typeface="Droid Serif"/>
              </a:rPr>
              <a:t>Can be used by operators or processes</a:t>
            </a:r>
            <a:endParaRPr lang="en-US" b="0" dirty="0">
              <a:effectLst/>
              <a:latin typeface="Droid Serif"/>
            </a:endParaRPr>
          </a:p>
          <a:p>
            <a:r>
              <a:rPr lang="en-US" b="0" dirty="0">
                <a:effectLst/>
                <a:latin typeface="Droid Serif"/>
              </a:rPr>
              <a:t>Processes</a:t>
            </a:r>
          </a:p>
          <a:p>
            <a:pPr lvl="1"/>
            <a:r>
              <a:rPr lang="en-US" dirty="0">
                <a:latin typeface="Droid Serif"/>
              </a:rPr>
              <a:t>In any language (bash, Python, Ruby, etc.)</a:t>
            </a:r>
          </a:p>
          <a:p>
            <a:pPr lvl="1"/>
            <a:r>
              <a:rPr lang="en-US" dirty="0">
                <a:latin typeface="Droid Serif"/>
              </a:rPr>
              <a:t>Executed independently</a:t>
            </a:r>
          </a:p>
          <a:p>
            <a:pPr lvl="1"/>
            <a:r>
              <a:rPr lang="en-US" dirty="0">
                <a:latin typeface="Droid Serif"/>
              </a:rPr>
              <a:t>Isolated from any other process</a:t>
            </a:r>
          </a:p>
          <a:p>
            <a:pPr lvl="1"/>
            <a:r>
              <a:rPr lang="en-US" dirty="0">
                <a:latin typeface="Droid Serif"/>
              </a:rPr>
              <a:t>Unidirectional async FIFO queues</a:t>
            </a:r>
          </a:p>
          <a:p>
            <a:r>
              <a:rPr lang="en-US" dirty="0">
                <a:latin typeface="Droid Serif"/>
              </a:rPr>
              <a:t>Operators</a:t>
            </a:r>
          </a:p>
          <a:p>
            <a:pPr lvl="1"/>
            <a:r>
              <a:rPr lang="en-US" dirty="0">
                <a:latin typeface="Droid Serif"/>
              </a:rPr>
              <a:t>Transform content of channels</a:t>
            </a:r>
          </a:p>
          <a:p>
            <a:pPr lvl="1"/>
            <a:r>
              <a:rPr lang="en-US" dirty="0">
                <a:latin typeface="Droid Serif"/>
              </a:rPr>
              <a:t>Only handful are used extensively</a:t>
            </a:r>
          </a:p>
          <a:p>
            <a:endParaRPr lang="en-US" b="0" dirty="0">
              <a:effectLst/>
              <a:latin typeface="Droid Serif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3BB78-FF55-4F02-A0F1-42FF4618F2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16023" b="11880"/>
          <a:stretch/>
        </p:blipFill>
        <p:spPr>
          <a:xfrm>
            <a:off x="7005903" y="1388887"/>
            <a:ext cx="4381500" cy="4080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3E6FDE-0573-476B-B1B2-30BADD52AA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88119"/>
          <a:stretch/>
        </p:blipFill>
        <p:spPr>
          <a:xfrm>
            <a:off x="7005903" y="5469113"/>
            <a:ext cx="4381500" cy="67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1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E1415-5B55-4682-9F76-9BC9211C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Building </a:t>
            </a:r>
            <a:r>
              <a:rPr lang="nl-BE" dirty="0" err="1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4F4D8-F074-42A1-A73E-6A0345B03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353787"/>
            <a:ext cx="10871200" cy="4523139"/>
          </a:xfrm>
        </p:spPr>
        <p:txBody>
          <a:bodyPr/>
          <a:lstStyle/>
          <a:p>
            <a:r>
              <a:rPr lang="nl-BE" dirty="0"/>
              <a:t>Run a pipeline: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0121F-5893-4BB8-AF61-A211AA0D4839}"/>
              </a:ext>
            </a:extLst>
          </p:cNvPr>
          <p:cNvSpPr txBox="1"/>
          <p:nvPr/>
        </p:nvSpPr>
        <p:spPr>
          <a:xfrm>
            <a:off x="1010909" y="1856001"/>
            <a:ext cx="10170182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extflow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firstscript.nf 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F458B-06DA-464B-96E0-69F2202BBD87}"/>
              </a:ext>
            </a:extLst>
          </p:cNvPr>
          <p:cNvSpPr txBox="1"/>
          <p:nvPr/>
        </p:nvSpPr>
        <p:spPr>
          <a:xfrm>
            <a:off x="1010909" y="3394845"/>
            <a:ext cx="10322582" cy="224676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N E X T F L O W  ~  version 20.10.0</a:t>
            </a:r>
          </a:p>
          <a:p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Launching `firstscript.nf` [</a:t>
            </a:r>
            <a:r>
              <a:rPr lang="en-US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disturbed_tuckerman</a:t>
            </a: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] - revision: 5d78f867ff</a:t>
            </a:r>
          </a:p>
          <a:p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executor &gt;  local (2)</a:t>
            </a:r>
          </a:p>
          <a:p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[72/e12dbd] process &gt; </a:t>
            </a:r>
            <a:r>
              <a:rPr lang="en-US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valuesToFile</a:t>
            </a: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(1) </a:t>
            </a:r>
          </a:p>
          <a:p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[c9/07b95c] process &gt; </a:t>
            </a:r>
            <a:r>
              <a:rPr lang="en-US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valuesToFile</a:t>
            </a: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(2) </a:t>
            </a:r>
          </a:p>
          <a:p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results file: /path/to/work/72/e12dbd0f6e972fd8faa1101a68e8db/result.txt</a:t>
            </a:r>
          </a:p>
          <a:p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results file: /path/to/work/c9/07b95ceb2a18dbebabc653e0cec0ae/result.txt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6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Building </a:t>
            </a:r>
            <a:r>
              <a:rPr lang="nl-BE" dirty="0" err="1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  <p:pic>
        <p:nvPicPr>
          <p:cNvPr id="5" name="Picture 4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46C5342A-7C06-4689-81CA-7A5DB4332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200150"/>
            <a:ext cx="114204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49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Building </a:t>
            </a:r>
            <a:r>
              <a:rPr lang="nl-BE" dirty="0" err="1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Droid Serif"/>
              </a:rPr>
              <a:t>Modules</a:t>
            </a:r>
          </a:p>
          <a:p>
            <a:pPr lvl="1"/>
            <a:r>
              <a:rPr lang="en-US" dirty="0">
                <a:latin typeface="Droid Serif"/>
              </a:rPr>
              <a:t>Write processes in a module</a:t>
            </a:r>
          </a:p>
          <a:p>
            <a:pPr lvl="1"/>
            <a:r>
              <a:rPr lang="en-US" dirty="0">
                <a:latin typeface="Droid Serif"/>
              </a:rPr>
              <a:t>Import module into main pipeline script</a:t>
            </a:r>
          </a:p>
          <a:p>
            <a:pPr lvl="1"/>
            <a:r>
              <a:rPr lang="en-US" dirty="0">
                <a:latin typeface="Droid Serif"/>
              </a:rPr>
              <a:t>Example:</a:t>
            </a:r>
          </a:p>
          <a:p>
            <a:pPr lvl="1"/>
            <a:endParaRPr lang="en-US" dirty="0">
              <a:latin typeface="Droid Serif"/>
            </a:endParaRPr>
          </a:p>
          <a:p>
            <a:pPr lvl="1"/>
            <a:endParaRPr lang="en-US" dirty="0">
              <a:latin typeface="Droid Serif"/>
            </a:endParaRPr>
          </a:p>
          <a:p>
            <a:pPr lvl="1"/>
            <a:r>
              <a:rPr lang="en-US" dirty="0">
                <a:latin typeface="Droid Serif"/>
              </a:rPr>
              <a:t>Or:</a:t>
            </a:r>
          </a:p>
          <a:p>
            <a:pPr lvl="1"/>
            <a:endParaRPr lang="en-US" dirty="0">
              <a:latin typeface="Droid Serif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D1F07-EB3D-4E9D-B1D6-6F606397D8D6}"/>
              </a:ext>
            </a:extLst>
          </p:cNvPr>
          <p:cNvSpPr txBox="1"/>
          <p:nvPr/>
        </p:nvSpPr>
        <p:spPr>
          <a:xfrm>
            <a:off x="956997" y="3007907"/>
            <a:ext cx="10170182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include { 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} from "</a:t>
            </a:r>
            <a:r>
              <a:rPr lang="en-US" sz="2000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20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launchDir</a:t>
            </a:r>
            <a:r>
              <a:rPr lang="en-US" sz="2000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/modules/</a:t>
            </a:r>
            <a:r>
              <a:rPr lang="en-US" sz="20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 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11B487-0836-4E30-AF37-F9333A7186B9}"/>
              </a:ext>
            </a:extLst>
          </p:cNvPr>
          <p:cNvSpPr txBox="1"/>
          <p:nvPr/>
        </p:nvSpPr>
        <p:spPr>
          <a:xfrm>
            <a:off x="956997" y="4052656"/>
            <a:ext cx="10170182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include { 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star_idx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star_alignment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} from "</a:t>
            </a:r>
            <a:r>
              <a:rPr lang="en-US" sz="2000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20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launchDir</a:t>
            </a:r>
            <a:r>
              <a:rPr lang="en-US" sz="2000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/modules/star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 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573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34CD6D-F97B-4E93-93E8-BE3F4EBEE8B2}"/>
              </a:ext>
            </a:extLst>
          </p:cNvPr>
          <p:cNvSpPr txBox="1"/>
          <p:nvPr/>
        </p:nvSpPr>
        <p:spPr>
          <a:xfrm>
            <a:off x="1064726" y="3279151"/>
            <a:ext cx="10062545" cy="31085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#!/usr/bin/env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nextflow</a:t>
            </a:r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input: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tuple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(sample), path(reads)</a:t>
            </a: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output: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path("*_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.{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zip,html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}"), emit: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fastqc_out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script: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"""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${reads}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"""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 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C23DA-2C1B-4B91-A122-FCA4309DC88F}"/>
              </a:ext>
            </a:extLst>
          </p:cNvPr>
          <p:cNvSpPr txBox="1"/>
          <p:nvPr/>
        </p:nvSpPr>
        <p:spPr>
          <a:xfrm>
            <a:off x="1064727" y="2842513"/>
            <a:ext cx="41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latin typeface="Corbel" panose="020B0503020204020204" pitchFamily="34" charset="0"/>
              </a:rPr>
              <a:t>&gt; modules/fastqc.nf</a:t>
            </a: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E14F2-14C0-4DB4-9D9C-2C7AD4A3DB54}"/>
              </a:ext>
            </a:extLst>
          </p:cNvPr>
          <p:cNvSpPr txBox="1"/>
          <p:nvPr/>
        </p:nvSpPr>
        <p:spPr>
          <a:xfrm>
            <a:off x="1064727" y="601748"/>
            <a:ext cx="41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latin typeface="Corbel" panose="020B0503020204020204" pitchFamily="34" charset="0"/>
              </a:rPr>
              <a:t>&gt; main.nf</a:t>
            </a: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FC97F-4460-4BBF-ADA8-E2C446B90AB5}"/>
              </a:ext>
            </a:extLst>
          </p:cNvPr>
          <p:cNvSpPr txBox="1"/>
          <p:nvPr/>
        </p:nvSpPr>
        <p:spPr>
          <a:xfrm>
            <a:off x="1064726" y="971080"/>
            <a:ext cx="10062545" cy="181588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#!/usr/bin/env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nextflow</a:t>
            </a:r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params.reads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"$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launchDir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/data/*{1,2}.fq.gz"</a:t>
            </a: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read_pairs_ch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Channel.fromFilePairs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params.reads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checkIfExists:true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include { 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} from "</a:t>
            </a:r>
            <a:r>
              <a:rPr lang="en-US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launchDir</a:t>
            </a:r>
            <a:r>
              <a:rPr lang="en-US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/modules/</a:t>
            </a:r>
            <a:r>
              <a:rPr lang="en-US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 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F50ED-1D0B-4AF1-9880-10927E99F59E}"/>
              </a:ext>
            </a:extLst>
          </p:cNvPr>
          <p:cNvSpPr txBox="1"/>
          <p:nvPr/>
        </p:nvSpPr>
        <p:spPr>
          <a:xfrm>
            <a:off x="1064726" y="158319"/>
            <a:ext cx="10170182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extflow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main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.nf --reads … 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8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Building </a:t>
            </a:r>
            <a:r>
              <a:rPr lang="nl-BE" dirty="0" err="1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Droid Serif"/>
              </a:rPr>
              <a:t>Workflows</a:t>
            </a:r>
          </a:p>
          <a:p>
            <a:pPr lvl="1"/>
            <a:r>
              <a:rPr lang="en-US" dirty="0">
                <a:latin typeface="Droid Serif"/>
              </a:rPr>
              <a:t>Use processes as functions (e.g. </a:t>
            </a:r>
            <a:r>
              <a:rPr lang="en-US" dirty="0" err="1">
                <a:latin typeface="Droid Serif"/>
              </a:rPr>
              <a:t>fastqc</a:t>
            </a:r>
            <a:r>
              <a:rPr lang="en-US" dirty="0">
                <a:latin typeface="Droid Serif"/>
              </a:rPr>
              <a:t>)</a:t>
            </a:r>
          </a:p>
          <a:p>
            <a:pPr lvl="1"/>
            <a:r>
              <a:rPr lang="en-US" dirty="0">
                <a:latin typeface="Droid Serif"/>
              </a:rPr>
              <a:t>Sub-workflows</a:t>
            </a:r>
          </a:p>
          <a:p>
            <a:pPr lvl="1"/>
            <a:endParaRPr lang="en-US" dirty="0">
              <a:latin typeface="Droid Serif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A49BA-601C-41E1-97A6-E53151503564}"/>
              </a:ext>
            </a:extLst>
          </p:cNvPr>
          <p:cNvSpPr txBox="1"/>
          <p:nvPr/>
        </p:nvSpPr>
        <p:spPr>
          <a:xfrm>
            <a:off x="892112" y="3280760"/>
            <a:ext cx="10170182" cy="258532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8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 Running a workflow with the defined processes here.  </a:t>
            </a:r>
            <a:endParaRPr lang="en-US" sz="1800" b="1" dirty="0">
              <a:solidFill>
                <a:srgbClr val="7030A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workflow</a:t>
            </a:r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endParaRPr lang="en-US" sz="18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800" b="0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8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 QC on raw reads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read_pairs_ch</a:t>
            </a: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800" b="0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8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 Indexing of reference genome</a:t>
            </a:r>
            <a:endParaRPr lang="en-US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star_idx</a:t>
            </a: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(genome, 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gtf</a:t>
            </a: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841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34CD6D-F97B-4E93-93E8-BE3F4EBEE8B2}"/>
              </a:ext>
            </a:extLst>
          </p:cNvPr>
          <p:cNvSpPr txBox="1"/>
          <p:nvPr/>
        </p:nvSpPr>
        <p:spPr>
          <a:xfrm>
            <a:off x="1064726" y="3529006"/>
            <a:ext cx="10062545" cy="31085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#!/usr/bin/env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nextflow</a:t>
            </a:r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input: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tuple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(sample), path(reads)</a:t>
            </a: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output: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path("*_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.{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zip,html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}"), emit: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fastqc_out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script: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"""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${reads}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"""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 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C23DA-2C1B-4B91-A122-FCA4309DC88F}"/>
              </a:ext>
            </a:extLst>
          </p:cNvPr>
          <p:cNvSpPr txBox="1"/>
          <p:nvPr/>
        </p:nvSpPr>
        <p:spPr>
          <a:xfrm>
            <a:off x="1064726" y="3144328"/>
            <a:ext cx="41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latin typeface="Corbel" panose="020B0503020204020204" pitchFamily="34" charset="0"/>
              </a:rPr>
              <a:t>&gt; modules/fastqc.nf</a:t>
            </a: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E14F2-14C0-4DB4-9D9C-2C7AD4A3DB54}"/>
              </a:ext>
            </a:extLst>
          </p:cNvPr>
          <p:cNvSpPr txBox="1"/>
          <p:nvPr/>
        </p:nvSpPr>
        <p:spPr>
          <a:xfrm>
            <a:off x="1064726" y="220451"/>
            <a:ext cx="41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latin typeface="Corbel" panose="020B0503020204020204" pitchFamily="34" charset="0"/>
              </a:rPr>
              <a:t>&gt; main.nf</a:t>
            </a: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FC97F-4460-4BBF-ADA8-E2C446B90AB5}"/>
              </a:ext>
            </a:extLst>
          </p:cNvPr>
          <p:cNvSpPr txBox="1"/>
          <p:nvPr/>
        </p:nvSpPr>
        <p:spPr>
          <a:xfrm>
            <a:off x="1064725" y="589783"/>
            <a:ext cx="10062545" cy="246221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#!/usr/bin/env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nextflow</a:t>
            </a:r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params.reads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"$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launchDir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/data/*{1,2}.fq.gz"</a:t>
            </a: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read_pairs_ch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Channel.fromFilePairs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params.reads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checkIfExists:true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include { 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} from "</a:t>
            </a:r>
            <a:r>
              <a:rPr lang="en-US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launchDir</a:t>
            </a:r>
            <a:r>
              <a:rPr lang="en-US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/modules/</a:t>
            </a:r>
            <a:r>
              <a:rPr lang="en-US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 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637777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workflow</a:t>
            </a:r>
            <a:r>
              <a:rPr lang="en-US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read_pairs_ch</a:t>
            </a:r>
            <a:r>
              <a:rPr lang="en-US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4012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EE0CB4-04B9-4CB8-8CA2-21A2D5D49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683" y="1127564"/>
            <a:ext cx="5654634" cy="460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23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Overview</a:t>
            </a:r>
            <a:r>
              <a:rPr lang="nl-BE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1BEA164-1B6E-44EF-9400-CF1F3B93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7" y="19050"/>
            <a:ext cx="1002982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86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pipeline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Droid Serif"/>
              </a:rPr>
              <a:t>Partially bulk RNA-seq analysis</a:t>
            </a:r>
          </a:p>
          <a:p>
            <a:r>
              <a:rPr lang="en-US" dirty="0">
                <a:latin typeface="Droid Serif"/>
              </a:rPr>
              <a:t>QC, trimming, mapping (indexing)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29D00A8-0619-4324-A13C-5EA25F7CF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203" y="542925"/>
            <a:ext cx="59912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43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Configurations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Droid Serif"/>
              </a:rPr>
              <a:t>Pipeline configuration properties are defined in </a:t>
            </a:r>
            <a:r>
              <a:rPr lang="en-US" sz="2400" dirty="0" err="1">
                <a:latin typeface="Consolas" panose="020B0609020204030204" pitchFamily="49" charset="0"/>
              </a:rPr>
              <a:t>nextflow.config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Droid Serif"/>
              </a:rPr>
              <a:t>Technical parameters:</a:t>
            </a:r>
          </a:p>
          <a:p>
            <a:pPr lvl="1"/>
            <a:r>
              <a:rPr lang="en-US" dirty="0">
                <a:latin typeface="Droid Serif"/>
              </a:rPr>
              <a:t>Executor, CPUs, memory, etc.</a:t>
            </a:r>
          </a:p>
          <a:p>
            <a:r>
              <a:rPr lang="en-US" dirty="0">
                <a:latin typeface="Droid Serif"/>
              </a:rPr>
              <a:t>Pipeline specific parameters:</a:t>
            </a:r>
          </a:p>
          <a:p>
            <a:pPr lvl="1"/>
            <a:r>
              <a:rPr lang="en-US" dirty="0">
                <a:latin typeface="Droid Serif"/>
              </a:rPr>
              <a:t>Input files, process related parameters (e.g. </a:t>
            </a:r>
            <a:r>
              <a:rPr lang="en-US" dirty="0" err="1">
                <a:latin typeface="Droid Serif"/>
              </a:rPr>
              <a:t>trimmomatic</a:t>
            </a:r>
            <a:r>
              <a:rPr lang="en-US" dirty="0">
                <a:latin typeface="Droid Serif"/>
              </a:rPr>
              <a:t> or STAR)</a:t>
            </a:r>
          </a:p>
          <a:p>
            <a:r>
              <a:rPr lang="en-US" dirty="0">
                <a:latin typeface="Droid Serif"/>
              </a:rPr>
              <a:t>Separate these variables from pipeline - more modular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Droid Serif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653AC-AD27-4B42-8101-CBD6D139B7B4}"/>
              </a:ext>
            </a:extLst>
          </p:cNvPr>
          <p:cNvSpPr txBox="1"/>
          <p:nvPr/>
        </p:nvSpPr>
        <p:spPr>
          <a:xfrm>
            <a:off x="945930" y="4604106"/>
            <a:ext cx="10062545" cy="138499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params.reads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"$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launchDir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/data/*{1,2}.fq.gz"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process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memory='1G'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cpus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='1'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0527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Configurations</a:t>
            </a:r>
            <a:r>
              <a:rPr lang="nl-BE" dirty="0"/>
              <a:t> – pipeline </a:t>
            </a:r>
            <a:r>
              <a:rPr lang="nl-BE" dirty="0" err="1"/>
              <a:t>specific</a:t>
            </a:r>
            <a:r>
              <a:rPr lang="nl-BE" dirty="0"/>
              <a:t> parameters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Droid Serif"/>
              </a:rPr>
              <a:t>Separate tool parameters in a separate file</a:t>
            </a:r>
          </a:p>
          <a:p>
            <a:pPr lvl="1"/>
            <a:r>
              <a:rPr lang="en-US" dirty="0">
                <a:latin typeface="Droid Serif"/>
              </a:rPr>
              <a:t>One separate file for all parameters used by the pipeline</a:t>
            </a:r>
          </a:p>
          <a:p>
            <a:pPr lvl="1"/>
            <a:endParaRPr lang="en-US" dirty="0">
              <a:latin typeface="Droid Serif"/>
            </a:endParaRPr>
          </a:p>
          <a:p>
            <a:pPr lvl="1"/>
            <a:endParaRPr lang="en-US" dirty="0">
              <a:latin typeface="Droid Serif"/>
            </a:endParaRPr>
          </a:p>
          <a:p>
            <a:pPr lvl="1"/>
            <a:r>
              <a:rPr lang="en-US" dirty="0">
                <a:latin typeface="Droid Serif"/>
              </a:rPr>
              <a:t>One file per tool used in the pipeline (</a:t>
            </a:r>
            <a:r>
              <a:rPr lang="en-US" dirty="0">
                <a:latin typeface="Droid Serif"/>
                <a:hlinkClick r:id="rId3"/>
              </a:rPr>
              <a:t>example</a:t>
            </a:r>
            <a:r>
              <a:rPr lang="en-US" dirty="0">
                <a:latin typeface="Droid Serif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Droid Serif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5AA5B-5D00-4007-B9E7-EFE747D628F3}"/>
              </a:ext>
            </a:extLst>
          </p:cNvPr>
          <p:cNvSpPr txBox="1"/>
          <p:nvPr/>
        </p:nvSpPr>
        <p:spPr>
          <a:xfrm>
            <a:off x="945930" y="2305418"/>
            <a:ext cx="10062545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includeConfig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"/path/to/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params.config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E1F44F-CB73-4D9D-941B-710A2346194D}"/>
              </a:ext>
            </a:extLst>
          </p:cNvPr>
          <p:cNvSpPr txBox="1"/>
          <p:nvPr/>
        </p:nvSpPr>
        <p:spPr>
          <a:xfrm>
            <a:off x="956997" y="3416801"/>
            <a:ext cx="10062545" cy="289310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Define project parameters needed for running the pipeline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params {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//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Trimmomatic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slidingwindow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"SLIDINGWINDOW:4:15"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avgqual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"AVGQUAL:30"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// Star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threads = 2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genomeSAindexNbases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10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lengthreads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98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indexpath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"${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refdir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}/index/"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0268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DE1F0-359A-48B5-9970-675C45CF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Configurations</a:t>
            </a:r>
            <a:r>
              <a:rPr lang="nl-BE" dirty="0"/>
              <a:t> – </a:t>
            </a:r>
            <a:r>
              <a:rPr lang="nl-BE" dirty="0" err="1"/>
              <a:t>technical</a:t>
            </a:r>
            <a:r>
              <a:rPr lang="nl-BE" dirty="0"/>
              <a:t>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68125-5284-4FA5-BF07-62A4417C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128157"/>
            <a:ext cx="10871200" cy="4748770"/>
          </a:xfrm>
        </p:spPr>
        <p:txBody>
          <a:bodyPr/>
          <a:lstStyle/>
          <a:p>
            <a:pPr marL="76200" indent="0">
              <a:buNone/>
            </a:pPr>
            <a:r>
              <a:rPr lang="nl-BE" b="1" dirty="0" err="1"/>
              <a:t>Execution</a:t>
            </a:r>
            <a:r>
              <a:rPr lang="nl-BE" b="1" dirty="0"/>
              <a:t> </a:t>
            </a:r>
            <a:r>
              <a:rPr lang="nl-BE" b="1" dirty="0" err="1"/>
              <a:t>abstraction</a:t>
            </a:r>
            <a:endParaRPr lang="nl-BE" b="1" dirty="0"/>
          </a:p>
          <a:p>
            <a:r>
              <a:rPr lang="nl-BE" i="1" dirty="0" err="1"/>
              <a:t>Executor</a:t>
            </a:r>
            <a:r>
              <a:rPr lang="nl-BE" i="1" dirty="0"/>
              <a:t> </a:t>
            </a:r>
            <a:r>
              <a:rPr lang="nl-BE" dirty="0" err="1"/>
              <a:t>determines</a:t>
            </a:r>
            <a:r>
              <a:rPr lang="nl-BE" dirty="0"/>
              <a:t> </a:t>
            </a:r>
            <a:r>
              <a:rPr lang="nl-BE" i="1" dirty="0" err="1"/>
              <a:t>how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script is run on </a:t>
            </a:r>
            <a:r>
              <a:rPr lang="nl-BE" dirty="0" err="1"/>
              <a:t>the</a:t>
            </a:r>
            <a:r>
              <a:rPr lang="nl-BE" dirty="0"/>
              <a:t> target system</a:t>
            </a:r>
          </a:p>
          <a:p>
            <a:r>
              <a:rPr lang="nl-BE" dirty="0" err="1"/>
              <a:t>By</a:t>
            </a:r>
            <a:r>
              <a:rPr lang="nl-BE" dirty="0"/>
              <a:t> default: </a:t>
            </a:r>
            <a:r>
              <a:rPr lang="nl-BE" dirty="0" err="1"/>
              <a:t>locally</a:t>
            </a:r>
            <a:endParaRPr lang="nl-BE" dirty="0"/>
          </a:p>
          <a:p>
            <a:r>
              <a:rPr lang="nl-BE" dirty="0" err="1"/>
              <a:t>Alternatively</a:t>
            </a:r>
            <a:r>
              <a:rPr lang="nl-BE" dirty="0"/>
              <a:t>: HPC or </a:t>
            </a:r>
            <a:r>
              <a:rPr lang="nl-BE" dirty="0" err="1"/>
              <a:t>cloud</a:t>
            </a:r>
            <a:r>
              <a:rPr lang="nl-BE" dirty="0"/>
              <a:t> platforms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00BEA-2D87-4DBD-8186-E82AA3A5D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426" y="3029911"/>
            <a:ext cx="5317135" cy="3147052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85BA195-95D1-490C-8C27-8A57BE170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238" y="5195274"/>
            <a:ext cx="1449425" cy="8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95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4940226-EE2A-4FD9-A1DE-584D1C73442D}"/>
              </a:ext>
            </a:extLst>
          </p:cNvPr>
          <p:cNvSpPr txBox="1"/>
          <p:nvPr/>
        </p:nvSpPr>
        <p:spPr>
          <a:xfrm>
            <a:off x="956997" y="5520118"/>
            <a:ext cx="10062545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extflow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main.nf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24F8FE-00F0-4FCC-AD48-DDE8E92A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Configurations</a:t>
            </a:r>
            <a:r>
              <a:rPr lang="nl-BE" dirty="0"/>
              <a:t> – </a:t>
            </a:r>
            <a:r>
              <a:rPr lang="nl-BE" dirty="0" err="1"/>
              <a:t>technical</a:t>
            </a:r>
            <a:r>
              <a:rPr lang="nl-BE" dirty="0"/>
              <a:t>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7C41-C7D0-45E0-AAED-D524B205F7E5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Droid Serif"/>
              </a:rPr>
              <a:t>Define process executors in profiles and choose them on run-time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CAB51-9968-4357-BCF2-894CC80528C0}"/>
              </a:ext>
            </a:extLst>
          </p:cNvPr>
          <p:cNvSpPr txBox="1"/>
          <p:nvPr/>
        </p:nvSpPr>
        <p:spPr>
          <a:xfrm>
            <a:off x="945930" y="1982450"/>
            <a:ext cx="10062545" cy="310854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Define technical resources below: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profiles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standard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process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executor = 'local’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azure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process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executor = '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azurebatch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030DD1-C042-4596-8C0E-F0363E23AF85}"/>
              </a:ext>
            </a:extLst>
          </p:cNvPr>
          <p:cNvSpPr txBox="1"/>
          <p:nvPr/>
        </p:nvSpPr>
        <p:spPr>
          <a:xfrm>
            <a:off x="945930" y="5541810"/>
            <a:ext cx="10051478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extflow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main.nf –profile azure 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C6E4AF-A300-4959-A2C5-0FBC2CF42ACC}"/>
              </a:ext>
            </a:extLst>
          </p:cNvPr>
          <p:cNvSpPr txBox="1"/>
          <p:nvPr/>
        </p:nvSpPr>
        <p:spPr>
          <a:xfrm>
            <a:off x="7039099" y="6217567"/>
            <a:ext cx="60979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Droid Serif"/>
                <a:hlinkClick r:id="rId3"/>
              </a:rPr>
              <a:t>https://www.nextflow.io/docs/edge/executor.html#</a:t>
            </a:r>
            <a:r>
              <a:rPr lang="en-US" dirty="0">
                <a:latin typeface="Droid Serif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452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4F8FE-00F0-4FCC-AD48-DDE8E92A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Configurations</a:t>
            </a:r>
            <a:r>
              <a:rPr lang="nl-BE" dirty="0"/>
              <a:t> – </a:t>
            </a:r>
            <a:r>
              <a:rPr lang="nl-BE" dirty="0" err="1"/>
              <a:t>technical</a:t>
            </a:r>
            <a:r>
              <a:rPr lang="nl-BE" dirty="0"/>
              <a:t>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7C41-C7D0-45E0-AAED-D524B205F7E5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Droid Serif"/>
              </a:rPr>
              <a:t>Add labels to optimize local run-time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CAB51-9968-4357-BCF2-894CC80528C0}"/>
              </a:ext>
            </a:extLst>
          </p:cNvPr>
          <p:cNvSpPr txBox="1"/>
          <p:nvPr/>
        </p:nvSpPr>
        <p:spPr>
          <a:xfrm>
            <a:off x="956997" y="2537578"/>
            <a:ext cx="4017955" cy="375487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Define technical resources below: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profiles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standard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process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executor = 'local'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withLabel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: 'low'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memory='1G'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cpus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='1'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time='6h'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withLabel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: 'med'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memory='2G'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cpus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='2'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AF4BF7-AD97-4FB0-9EBB-81909EE36A1C}"/>
              </a:ext>
            </a:extLst>
          </p:cNvPr>
          <p:cNvSpPr txBox="1"/>
          <p:nvPr/>
        </p:nvSpPr>
        <p:spPr>
          <a:xfrm>
            <a:off x="912084" y="2168246"/>
            <a:ext cx="41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latin typeface="Corbel" panose="020B0503020204020204" pitchFamily="34" charset="0"/>
              </a:rPr>
              <a:t>&gt; </a:t>
            </a:r>
            <a:r>
              <a:rPr lang="nl-BE" sz="1800" dirty="0" err="1">
                <a:latin typeface="Corbel" panose="020B0503020204020204" pitchFamily="34" charset="0"/>
              </a:rPr>
              <a:t>nextflow.config</a:t>
            </a: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EAE96A-03F8-45C5-BD21-050DD05F88DD}"/>
              </a:ext>
            </a:extLst>
          </p:cNvPr>
          <p:cNvSpPr txBox="1"/>
          <p:nvPr/>
        </p:nvSpPr>
        <p:spPr>
          <a:xfrm>
            <a:off x="6218711" y="2547308"/>
            <a:ext cx="4908562" cy="35394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#!/usr/bin/env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nextflow</a:t>
            </a:r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label 'low'</a:t>
            </a: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input: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tuple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(sample), path(reads)</a:t>
            </a: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output: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path("*_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.{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zip,html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}"), emit: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fastqc_out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script: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"""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${reads}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"""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 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08DAD-F778-4764-B88F-FDB0B1182813}"/>
              </a:ext>
            </a:extLst>
          </p:cNvPr>
          <p:cNvSpPr txBox="1"/>
          <p:nvPr/>
        </p:nvSpPr>
        <p:spPr>
          <a:xfrm>
            <a:off x="6218711" y="2177976"/>
            <a:ext cx="41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latin typeface="Corbel" panose="020B0503020204020204" pitchFamily="34" charset="0"/>
              </a:rPr>
              <a:t>&gt; modules/fastqc.nf</a:t>
            </a:r>
            <a:endParaRPr lang="en-US" sz="18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787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4F8FE-00F0-4FCC-AD48-DDE8E92A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Configurations</a:t>
            </a:r>
            <a:r>
              <a:rPr lang="nl-BE" dirty="0"/>
              <a:t> – </a:t>
            </a:r>
            <a:r>
              <a:rPr lang="nl-BE" dirty="0" err="1"/>
              <a:t>technical</a:t>
            </a:r>
            <a:r>
              <a:rPr lang="nl-BE" dirty="0"/>
              <a:t>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7C41-C7D0-45E0-AAED-D524B205F7E5}"/>
              </a:ext>
            </a:extLst>
          </p:cNvPr>
          <p:cNvSpPr txBox="1">
            <a:spLocks/>
          </p:cNvSpPr>
          <p:nvPr/>
        </p:nvSpPr>
        <p:spPr>
          <a:xfrm>
            <a:off x="719403" y="1236486"/>
            <a:ext cx="10597781" cy="52888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Droid Serif"/>
              </a:rPr>
              <a:t>Tools &amp; their versions</a:t>
            </a:r>
          </a:p>
          <a:p>
            <a:pPr lvl="1"/>
            <a:endParaRPr lang="en-US" dirty="0">
              <a:latin typeface="Droid Serif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  <p:pic>
        <p:nvPicPr>
          <p:cNvPr id="9" name="Picture 8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8AA4808B-26B4-425D-A547-0E47F46F8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888" y="5472329"/>
            <a:ext cx="2465798" cy="510497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1748FFB-E391-4DE9-B03A-0E798D71A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769" y="4929813"/>
            <a:ext cx="1788367" cy="159553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F599B4E-3C99-408C-AB14-AFA8C7628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219" y="4929813"/>
            <a:ext cx="2552848" cy="1595530"/>
          </a:xfrm>
          <a:prstGeom prst="rect">
            <a:avLst/>
          </a:prstGeom>
        </p:spPr>
      </p:pic>
      <p:pic>
        <p:nvPicPr>
          <p:cNvPr id="8" name="Picture 4" descr="Dependency Hell is Coming. Two months ago, I wrote about static… | by  Elaine Yeung | Medium">
            <a:extLst>
              <a:ext uri="{FF2B5EF4-FFF2-40B4-BE49-F238E27FC236}">
                <a16:creationId xmlns:a16="http://schemas.microsoft.com/office/drawing/2014/main" id="{75995A21-9FAB-47F8-9877-8C4F81B95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150" y="1664098"/>
            <a:ext cx="4354286" cy="326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81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4F8FE-00F0-4FCC-AD48-DDE8E92A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Configurations</a:t>
            </a:r>
            <a:r>
              <a:rPr lang="nl-BE" dirty="0"/>
              <a:t> – </a:t>
            </a:r>
            <a:r>
              <a:rPr lang="nl-BE" dirty="0" err="1"/>
              <a:t>technical</a:t>
            </a:r>
            <a:r>
              <a:rPr lang="nl-BE" dirty="0"/>
              <a:t>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7C41-C7D0-45E0-AAED-D524B205F7E5}"/>
              </a:ext>
            </a:extLst>
          </p:cNvPr>
          <p:cNvSpPr txBox="1">
            <a:spLocks/>
          </p:cNvSpPr>
          <p:nvPr/>
        </p:nvSpPr>
        <p:spPr>
          <a:xfrm>
            <a:off x="719403" y="1236486"/>
            <a:ext cx="10597781" cy="52888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Droid Serif"/>
              </a:rPr>
              <a:t>Portability &amp; reproducibility</a:t>
            </a:r>
          </a:p>
          <a:p>
            <a:pPr lvl="1"/>
            <a:r>
              <a:rPr lang="en-US" dirty="0">
                <a:latin typeface="Droid Serif"/>
              </a:rPr>
              <a:t>Support for </a:t>
            </a:r>
            <a:r>
              <a:rPr lang="en-US" dirty="0" err="1">
                <a:latin typeface="Droid Serif"/>
              </a:rPr>
              <a:t>Conda</a:t>
            </a:r>
            <a:r>
              <a:rPr lang="en-US" dirty="0">
                <a:latin typeface="Droid Serif"/>
              </a:rPr>
              <a:t>, Docker &amp; Singularity</a:t>
            </a:r>
          </a:p>
          <a:p>
            <a:endParaRPr lang="en-US" dirty="0">
              <a:latin typeface="Droid Serif"/>
            </a:endParaRPr>
          </a:p>
          <a:p>
            <a:r>
              <a:rPr lang="en-US" dirty="0">
                <a:latin typeface="Droid Serif"/>
              </a:rPr>
              <a:t>Create a (containerized) environment with all tools installed</a:t>
            </a:r>
          </a:p>
          <a:p>
            <a:r>
              <a:rPr lang="en-US" dirty="0">
                <a:latin typeface="Droid Serif"/>
              </a:rPr>
              <a:t>Create a (containerized) environment for each tool</a:t>
            </a:r>
          </a:p>
          <a:p>
            <a:pPr lvl="1"/>
            <a:endParaRPr lang="en-US" dirty="0">
              <a:latin typeface="Droid Serif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78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4F8FE-00F0-4FCC-AD48-DDE8E92A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Configurations</a:t>
            </a:r>
            <a:r>
              <a:rPr lang="nl-BE" dirty="0"/>
              <a:t> – </a:t>
            </a:r>
            <a:r>
              <a:rPr lang="nl-BE" dirty="0" err="1"/>
              <a:t>technical</a:t>
            </a:r>
            <a:r>
              <a:rPr lang="nl-BE" dirty="0"/>
              <a:t> parameters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4BD9B-8560-4738-833E-003CF99AC117}"/>
              </a:ext>
            </a:extLst>
          </p:cNvPr>
          <p:cNvSpPr txBox="1"/>
          <p:nvPr/>
        </p:nvSpPr>
        <p:spPr>
          <a:xfrm>
            <a:off x="6218712" y="1514155"/>
            <a:ext cx="5632863" cy="37548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#!/usr/bin/env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nextflow</a:t>
            </a:r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label 'low'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container 'quay.io/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biocontainers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/fastqc:0.11.9--0'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input: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tuple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(sample), path(reads)</a:t>
            </a: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output: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path("*_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.{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zip,html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}"), emit: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fastqc_out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script: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"""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fastqc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${reads}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"""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 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6AE5F-CF6E-4B42-81C3-57DB890ED1B0}"/>
              </a:ext>
            </a:extLst>
          </p:cNvPr>
          <p:cNvSpPr txBox="1"/>
          <p:nvPr/>
        </p:nvSpPr>
        <p:spPr>
          <a:xfrm>
            <a:off x="6218713" y="1144823"/>
            <a:ext cx="41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latin typeface="Corbel" panose="020B0503020204020204" pitchFamily="34" charset="0"/>
              </a:rPr>
              <a:t>&gt; modules/fastqc.nf</a:t>
            </a: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6D125-321B-47A2-BC93-E2B500E3E7A9}"/>
              </a:ext>
            </a:extLst>
          </p:cNvPr>
          <p:cNvSpPr txBox="1"/>
          <p:nvPr/>
        </p:nvSpPr>
        <p:spPr>
          <a:xfrm>
            <a:off x="897621" y="1514155"/>
            <a:ext cx="4422524" cy="397031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Define technical resources below: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profiles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standard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process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executor = 'local’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azure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process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    executor = '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azurebatch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conda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{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params.enable_conda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true }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docker {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docker.enabled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true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F1D50-2D4A-41B6-B27F-737BAD6BDF32}"/>
              </a:ext>
            </a:extLst>
          </p:cNvPr>
          <p:cNvSpPr txBox="1"/>
          <p:nvPr/>
        </p:nvSpPr>
        <p:spPr>
          <a:xfrm>
            <a:off x="852708" y="1144823"/>
            <a:ext cx="41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latin typeface="Corbel" panose="020B0503020204020204" pitchFamily="34" charset="0"/>
              </a:rPr>
              <a:t>&gt; </a:t>
            </a:r>
            <a:r>
              <a:rPr lang="nl-BE" sz="1800" dirty="0" err="1">
                <a:latin typeface="Corbel" panose="020B0503020204020204" pitchFamily="34" charset="0"/>
              </a:rPr>
              <a:t>nextflow.config</a:t>
            </a: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CBDF5-9A7D-41B0-8C92-5B9CE24613EB}"/>
              </a:ext>
            </a:extLst>
          </p:cNvPr>
          <p:cNvSpPr txBox="1"/>
          <p:nvPr/>
        </p:nvSpPr>
        <p:spPr>
          <a:xfrm>
            <a:off x="897621" y="5889917"/>
            <a:ext cx="10051478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extflow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main.nf –profile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azure,docker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01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EEB82BEF-788D-4E7E-A428-3643B4BBD32E}"/>
              </a:ext>
            </a:extLst>
          </p:cNvPr>
          <p:cNvSpPr txBox="1">
            <a:spLocks/>
          </p:cNvSpPr>
          <p:nvPr/>
        </p:nvSpPr>
        <p:spPr>
          <a:xfrm>
            <a:off x="2382211" y="3197455"/>
            <a:ext cx="6559907" cy="122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 algn="ctr">
              <a:buFont typeface="Corbel"/>
              <a:buNone/>
            </a:pPr>
            <a:r>
              <a:rPr lang="nl-BE" dirty="0"/>
              <a:t>To reproduce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</a:t>
            </a:r>
            <a:r>
              <a:rPr lang="nl-BE" dirty="0"/>
              <a:t> of a </a:t>
            </a:r>
            <a:r>
              <a:rPr lang="nl-BE" dirty="0" err="1"/>
              <a:t>typical</a:t>
            </a:r>
            <a:r>
              <a:rPr lang="nl-BE" dirty="0"/>
              <a:t> </a:t>
            </a:r>
            <a:r>
              <a:rPr lang="nl-BE" dirty="0" err="1"/>
              <a:t>computational</a:t>
            </a:r>
            <a:r>
              <a:rPr lang="nl-BE" dirty="0"/>
              <a:t> </a:t>
            </a:r>
            <a:r>
              <a:rPr lang="nl-BE" dirty="0" err="1"/>
              <a:t>biology</a:t>
            </a:r>
            <a:r>
              <a:rPr lang="nl-BE" dirty="0"/>
              <a:t> paper </a:t>
            </a:r>
            <a:r>
              <a:rPr lang="nl-BE" dirty="0" err="1"/>
              <a:t>requires</a:t>
            </a:r>
            <a:r>
              <a:rPr lang="nl-BE" dirty="0"/>
              <a:t> 280 </a:t>
            </a:r>
            <a:r>
              <a:rPr lang="nl-BE" dirty="0" err="1"/>
              <a:t>hours</a:t>
            </a:r>
            <a:r>
              <a:rPr lang="nl-BE" dirty="0"/>
              <a:t> </a:t>
            </a:r>
          </a:p>
          <a:p>
            <a:pPr marL="76200" indent="0" algn="ctr">
              <a:buFont typeface="Corbel"/>
              <a:buNone/>
            </a:pPr>
            <a:r>
              <a:rPr lang="nl-BE" dirty="0"/>
              <a:t>≈ 1.7 </a:t>
            </a:r>
            <a:r>
              <a:rPr lang="nl-BE" dirty="0" err="1"/>
              <a:t>months</a:t>
            </a:r>
            <a:r>
              <a:rPr lang="nl-BE" dirty="0"/>
              <a:t>!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813662-03D3-4DFF-9EAC-B8ED33F0D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11" y="1325915"/>
            <a:ext cx="9475778" cy="1262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043C7F-9550-4733-8C31-A58B6EA9D92F}"/>
              </a:ext>
            </a:extLst>
          </p:cNvPr>
          <p:cNvSpPr txBox="1"/>
          <p:nvPr/>
        </p:nvSpPr>
        <p:spPr>
          <a:xfrm>
            <a:off x="5662165" y="6263687"/>
            <a:ext cx="647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from</a:t>
            </a:r>
            <a:r>
              <a:rPr lang="nl-BE" dirty="0"/>
              <a:t>: </a:t>
            </a:r>
            <a:r>
              <a:rPr lang="nl-BE" dirty="0">
                <a:hlinkClick r:id="rId4"/>
              </a:rPr>
              <a:t>https://www.youtube.com/watch?v=8_i8Tn335X0&amp;ab_channel=Nextflow</a:t>
            </a:r>
            <a:r>
              <a:rPr lang="nl-B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13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Configurations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Droid Serif"/>
              </a:rPr>
              <a:t>Containers are generally more up-to-date</a:t>
            </a:r>
          </a:p>
          <a:p>
            <a:r>
              <a:rPr lang="en-US" dirty="0">
                <a:latin typeface="Droid Serif"/>
              </a:rPr>
              <a:t>Find containers on </a:t>
            </a:r>
            <a:r>
              <a:rPr lang="en-US" dirty="0">
                <a:latin typeface="Droid Serif"/>
                <a:hlinkClick r:id="rId3"/>
              </a:rPr>
              <a:t>quay.io</a:t>
            </a:r>
            <a:r>
              <a:rPr lang="en-US" dirty="0">
                <a:latin typeface="Droid Serif"/>
              </a:rPr>
              <a:t> or </a:t>
            </a:r>
            <a:r>
              <a:rPr lang="en-US" dirty="0" err="1">
                <a:latin typeface="Droid Serif"/>
                <a:hlinkClick r:id="rId4"/>
              </a:rPr>
              <a:t>dockerhub</a:t>
            </a:r>
            <a:endParaRPr lang="en-US" dirty="0">
              <a:latin typeface="Droid Serif"/>
            </a:endParaRPr>
          </a:p>
          <a:p>
            <a:endParaRPr lang="en-US" dirty="0"/>
          </a:p>
        </p:txBody>
      </p:sp>
      <p:pic>
        <p:nvPicPr>
          <p:cNvPr id="1026" name="Picture 2" descr="Simplified Docker-ing for Data Science — Part 1 | by Prathamesh Sarang |  Becoming Human: Artificial Intelligence Magazine">
            <a:extLst>
              <a:ext uri="{FF2B5EF4-FFF2-40B4-BE49-F238E27FC236}">
                <a16:creationId xmlns:a16="http://schemas.microsoft.com/office/drawing/2014/main" id="{C43E89A9-55DC-4B4E-8B53-4F620B13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3228975"/>
            <a:ext cx="47625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364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B12A4-A433-4AD0-9EB3-2146A064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Reports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F2E62-ED34-4764-B335-66AC82BB9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Directed</a:t>
            </a:r>
            <a:r>
              <a:rPr lang="nl-BE" dirty="0"/>
              <a:t> </a:t>
            </a:r>
            <a:r>
              <a:rPr lang="nl-BE" dirty="0" err="1"/>
              <a:t>Acyclic</a:t>
            </a:r>
            <a:r>
              <a:rPr lang="nl-BE" dirty="0"/>
              <a:t> </a:t>
            </a:r>
            <a:r>
              <a:rPr lang="nl-BE" dirty="0" err="1"/>
              <a:t>Graph</a:t>
            </a:r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073872F-32E9-4085-B0AD-5983EF07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656" y="333375"/>
            <a:ext cx="5270744" cy="50780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A4C86A-6C09-408A-9628-40EFDB329EB4}"/>
              </a:ext>
            </a:extLst>
          </p:cNvPr>
          <p:cNvSpPr txBox="1"/>
          <p:nvPr/>
        </p:nvSpPr>
        <p:spPr>
          <a:xfrm>
            <a:off x="886554" y="5876926"/>
            <a:ext cx="9112469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extflow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main.nf –profile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azure,docker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–with-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dag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08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B12A4-A433-4AD0-9EB3-2146A064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Reports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F2E62-ED34-4764-B335-66AC82BB9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Directed</a:t>
            </a:r>
            <a:r>
              <a:rPr lang="nl-BE" dirty="0"/>
              <a:t> </a:t>
            </a:r>
            <a:r>
              <a:rPr lang="nl-BE" dirty="0" err="1"/>
              <a:t>Acyclic</a:t>
            </a:r>
            <a:r>
              <a:rPr lang="nl-BE" dirty="0"/>
              <a:t> </a:t>
            </a:r>
            <a:r>
              <a:rPr lang="nl-BE" dirty="0" err="1"/>
              <a:t>Graph</a:t>
            </a:r>
            <a:endParaRPr lang="en-US" dirty="0">
              <a:hlinkClick r:id="rId2" action="ppaction://hlinkfile"/>
            </a:endParaRPr>
          </a:p>
          <a:p>
            <a:r>
              <a:rPr lang="en-US" dirty="0">
                <a:hlinkClick r:id="rId2" action="ppaction://hlinkfile"/>
              </a:rPr>
              <a:t>Html-report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DF289-655A-471E-813C-0F4967132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20"/>
          <a:stretch/>
        </p:blipFill>
        <p:spPr>
          <a:xfrm>
            <a:off x="5427999" y="190005"/>
            <a:ext cx="6265238" cy="5225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7350E6-32B4-402C-AC94-82F78033687E}"/>
              </a:ext>
            </a:extLst>
          </p:cNvPr>
          <p:cNvSpPr txBox="1"/>
          <p:nvPr/>
        </p:nvSpPr>
        <p:spPr>
          <a:xfrm>
            <a:off x="886554" y="5876926"/>
            <a:ext cx="9088720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extflow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main.nf –profile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azure,docker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–with-report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22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6722-DCA7-490D-8802-E96C47646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NF-</a:t>
            </a:r>
            <a:r>
              <a:rPr lang="nl-BE" dirty="0" err="1"/>
              <a:t>tower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15059-E0DA-437D-B9FC-57A9EA6E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tower.nf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5642A-A0B5-488F-8F79-0266D55EFC8D}"/>
              </a:ext>
            </a:extLst>
          </p:cNvPr>
          <p:cNvSpPr txBox="1"/>
          <p:nvPr/>
        </p:nvSpPr>
        <p:spPr>
          <a:xfrm>
            <a:off x="886554" y="5876926"/>
            <a:ext cx="9088720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extflow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main.nf –profile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azure,docker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–with-tower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D4F35-916D-4F3F-9A86-E7D75939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54" y="1924845"/>
            <a:ext cx="3009900" cy="3552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76517-E829-47F4-AA16-BB92A1BFE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914" y="333375"/>
            <a:ext cx="6196584" cy="3153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F46ED1-C17D-4D14-B765-63F0B4A95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30" y="368685"/>
            <a:ext cx="6181968" cy="308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7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45BD-AA15-4499-A6FE-2448B483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Triggered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more?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66A82-1A6F-4450-B112-DFF9C079F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to write your own workflow pipeline: 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Containers &amp; workflow pipelines for reproducible and automated data analysis – 2d workshop </a:t>
            </a:r>
            <a:endParaRPr lang="en-US" dirty="0"/>
          </a:p>
          <a:p>
            <a:r>
              <a:rPr lang="en-US" dirty="0"/>
              <a:t>Re-using high-level workflow pipelines in a variety </a:t>
            </a:r>
            <a:r>
              <a:rPr lang="en-US"/>
              <a:t>of topics: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BE0A3-27D7-42E6-B621-B7FDE57BAD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29" b="1990"/>
          <a:stretch/>
        </p:blipFill>
        <p:spPr>
          <a:xfrm>
            <a:off x="3421738" y="2903912"/>
            <a:ext cx="5348523" cy="377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03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F90E-070D-4D2E-9604-E384D7C05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72308-75BA-4B23-ABEE-94B396512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571" y="1670270"/>
            <a:ext cx="7542857" cy="35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00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reproducibility</a:t>
            </a:r>
            <a:r>
              <a:rPr lang="nl-BE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Droid Serif"/>
              </a:rPr>
              <a:t>Reproducibility: Same data, </a:t>
            </a:r>
            <a:r>
              <a:rPr lang="en-US" dirty="0">
                <a:solidFill>
                  <a:srgbClr val="000000"/>
                </a:solidFill>
                <a:latin typeface="Droid Serif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Droid Serif"/>
              </a:rPr>
              <a:t>ame analysis, same results. </a:t>
            </a:r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8E09666-FC71-4678-A9D5-FF472BDD3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715" y="2369601"/>
            <a:ext cx="7038975" cy="361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968657-DDF0-49E7-A2AB-F9E00996505C}"/>
              </a:ext>
            </a:extLst>
          </p:cNvPr>
          <p:cNvSpPr txBox="1"/>
          <p:nvPr/>
        </p:nvSpPr>
        <p:spPr>
          <a:xfrm>
            <a:off x="2233061" y="6102417"/>
            <a:ext cx="7931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Source: </a:t>
            </a:r>
            <a:r>
              <a:rPr lang="nl-BE" dirty="0">
                <a:hlinkClick r:id="rId4"/>
              </a:rPr>
              <a:t>https://the-turing-way.netlify.app/reproducible-research/overview/overview-definitions.html</a:t>
            </a:r>
            <a:r>
              <a:rPr lang="nl-B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65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AA252-53E7-467B-A64D-EE998111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Linux script - workflow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423384-2E2A-4303-959B-2C692C1777F3}"/>
              </a:ext>
            </a:extLst>
          </p:cNvPr>
          <p:cNvSpPr txBox="1">
            <a:spLocks/>
          </p:cNvSpPr>
          <p:nvPr/>
        </p:nvSpPr>
        <p:spPr>
          <a:xfrm>
            <a:off x="719403" y="1295761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4FC26F-9B24-4008-9FE0-D4E8DE16383B}"/>
              </a:ext>
            </a:extLst>
          </p:cNvPr>
          <p:cNvSpPr txBox="1">
            <a:spLocks/>
          </p:cNvSpPr>
          <p:nvPr/>
        </p:nvSpPr>
        <p:spPr>
          <a:xfrm>
            <a:off x="2437605" y="1492539"/>
            <a:ext cx="7434695" cy="4896469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B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endParaRPr 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Alignmemt</a:t>
            </a:r>
            <a:endParaRPr 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reads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genome</a:t>
            </a:r>
            <a:endParaRPr 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bwa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aln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genome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fq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$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sai</a:t>
            </a:r>
            <a:endParaRPr 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output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SAM format</a:t>
            </a:r>
          </a:p>
          <a:p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bwa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samse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genome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sai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fq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$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</a:t>
            </a:r>
            <a:endParaRPr 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SAM file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BAM format</a:t>
            </a:r>
          </a:p>
          <a:p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view -S -b $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$bam</a:t>
            </a:r>
          </a:p>
          <a:p>
            <a:endParaRPr 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BAM file</a:t>
            </a:r>
          </a:p>
          <a:p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$bam -o $</a:t>
            </a:r>
            <a:r>
              <a:rPr 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sorted_bam</a:t>
            </a:r>
            <a:endParaRPr 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DBCC2-C9CE-4FAC-B29D-9F8A9AFC1E38}"/>
              </a:ext>
            </a:extLst>
          </p:cNvPr>
          <p:cNvSpPr txBox="1"/>
          <p:nvPr/>
        </p:nvSpPr>
        <p:spPr>
          <a:xfrm>
            <a:off x="2437605" y="913758"/>
            <a:ext cx="593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Droid Serif"/>
                <a:ea typeface="+mn-ea"/>
                <a:cs typeface="+mn-cs"/>
              </a:rPr>
              <a:t>&gt; run_alignment.sh</a:t>
            </a:r>
          </a:p>
        </p:txBody>
      </p:sp>
    </p:spTree>
    <p:extLst>
      <p:ext uri="{BB962C8B-B14F-4D97-AF65-F5344CB8AC3E}">
        <p14:creationId xmlns:p14="http://schemas.microsoft.com/office/powerpoint/2010/main" val="1678532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AA252-53E7-467B-A64D-EE998111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Workflow </a:t>
            </a:r>
            <a:r>
              <a:rPr lang="nl-BE" dirty="0" err="1"/>
              <a:t>pipelines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423384-2E2A-4303-959B-2C692C1777F3}"/>
              </a:ext>
            </a:extLst>
          </p:cNvPr>
          <p:cNvSpPr txBox="1">
            <a:spLocks/>
          </p:cNvSpPr>
          <p:nvPr/>
        </p:nvSpPr>
        <p:spPr>
          <a:xfrm>
            <a:off x="719403" y="1295761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pic>
        <p:nvPicPr>
          <p:cNvPr id="5" name="Content Placeholder 5" descr="A close up of an umbrella&#10;&#10;Description automatically generated">
            <a:extLst>
              <a:ext uri="{FF2B5EF4-FFF2-40B4-BE49-F238E27FC236}">
                <a16:creationId xmlns:a16="http://schemas.microsoft.com/office/drawing/2014/main" id="{E7F1250D-5ECF-438A-91F0-D1FBF82FD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035" y="4420793"/>
            <a:ext cx="1751126" cy="1751126"/>
          </a:xfrm>
          <a:prstGeom prst="rect">
            <a:avLst/>
          </a:prstGeom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C8EF2B9-FEAB-44D7-BCDC-4855D9B80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922" y="1767807"/>
            <a:ext cx="4486956" cy="90031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1269DC3-DA40-48A3-BE72-78140607F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250" y="3210171"/>
            <a:ext cx="4400550" cy="648026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90A5E2-5905-4989-986E-2F9C3C7BF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397" y="1090177"/>
            <a:ext cx="3130475" cy="110818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60C7C9EF-8C28-43AE-AD73-953EC7BAF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200" y="4414208"/>
            <a:ext cx="3270325" cy="1881254"/>
          </a:xfrm>
          <a:prstGeom prst="rect">
            <a:avLst/>
          </a:prstGeom>
        </p:spPr>
      </p:pic>
      <p:pic>
        <p:nvPicPr>
          <p:cNvPr id="10" name="Picture 9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C74ACCA4-5879-466A-9DD6-742E1BF4E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73" y="3303227"/>
            <a:ext cx="3433763" cy="6097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157A8E-39A7-4B3A-A84E-DE2F1CB8E655}"/>
              </a:ext>
            </a:extLst>
          </p:cNvPr>
          <p:cNvSpPr txBox="1"/>
          <p:nvPr/>
        </p:nvSpPr>
        <p:spPr>
          <a:xfrm>
            <a:off x="5823545" y="6058148"/>
            <a:ext cx="60979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Long list of possibilities: </a:t>
            </a:r>
            <a:r>
              <a:rPr lang="en-US" dirty="0">
                <a:solidFill>
                  <a:srgbClr val="3399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https://github.com/pditommaso/awesome-pipeline/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8898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CB7B8-5500-4D34-A94E-E2129C895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UseGalaxy.*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B189C-55D9-4BC7-8E9E-74426729A919}"/>
              </a:ext>
            </a:extLst>
          </p:cNvPr>
          <p:cNvSpPr txBox="1">
            <a:spLocks/>
          </p:cNvSpPr>
          <p:nvPr/>
        </p:nvSpPr>
        <p:spPr>
          <a:xfrm>
            <a:off x="719403" y="1253331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BAD1458-7D3B-453D-8E85-F0F894BC1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1800"/>
            <a:ext cx="10515600" cy="549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50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76-2954-409B-92C1-22B401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Nextflow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0E3C-44B8-45E9-9EAF-DBA1B5839C26}"/>
              </a:ext>
            </a:extLst>
          </p:cNvPr>
          <p:cNvSpPr txBox="1">
            <a:spLocks/>
          </p:cNvSpPr>
          <p:nvPr/>
        </p:nvSpPr>
        <p:spPr>
          <a:xfrm>
            <a:off x="719403" y="1236487"/>
            <a:ext cx="10515600" cy="475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Droid Serif"/>
              </a:rPr>
              <a:t>Data-driven computational pipelines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Droid Serif"/>
              </a:rPr>
              <a:t>Enables scalable and reproducible scientific workflows using software containers</a:t>
            </a:r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Droid Serif"/>
            </a:endParaRPr>
          </a:p>
          <a:p>
            <a:endParaRPr lang="en-US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DD29EA-E785-4184-BECA-CE4FC84B1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02" y="3284819"/>
            <a:ext cx="2147504" cy="1202225"/>
          </a:xfrm>
          <a:prstGeom prst="rect">
            <a:avLst/>
          </a:prstGeom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D3EA7FB-5103-4B9D-8460-2C52D22B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151" y="3576793"/>
            <a:ext cx="3081341" cy="61827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1730FF2-D24A-4FD5-B873-AEDDDE040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6443" y="3338888"/>
            <a:ext cx="2561519" cy="127788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07F950C-A136-4CC9-BC4C-2796F7BFB559}"/>
              </a:ext>
            </a:extLst>
          </p:cNvPr>
          <p:cNvSpPr/>
          <p:nvPr/>
        </p:nvSpPr>
        <p:spPr>
          <a:xfrm>
            <a:off x="3338460" y="3885932"/>
            <a:ext cx="848294" cy="21709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EB54FCE-494D-4555-957B-F2991CCA5965}"/>
              </a:ext>
            </a:extLst>
          </p:cNvPr>
          <p:cNvSpPr/>
          <p:nvPr/>
        </p:nvSpPr>
        <p:spPr>
          <a:xfrm>
            <a:off x="7305368" y="3885932"/>
            <a:ext cx="848294" cy="21709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265362"/>
      </p:ext>
    </p:extLst>
  </p:cSld>
  <p:clrMapOvr>
    <a:masterClrMapping/>
  </p:clrMapOvr>
</p:sld>
</file>

<file path=ppt/theme/theme1.xml><?xml version="1.0" encoding="utf-8"?>
<a:theme xmlns:a="http://schemas.openxmlformats.org/drawingml/2006/main" name="ELIXIR_template">
  <a:themeElements>
    <a:clrScheme name="Executive">
      <a:dk1>
        <a:srgbClr val="000000"/>
      </a:dk1>
      <a:lt1>
        <a:srgbClr val="FFFFFF"/>
      </a:lt1>
      <a:dk2>
        <a:srgbClr val="005472"/>
      </a:dk2>
      <a:lt2>
        <a:srgbClr val="E4E9EF"/>
      </a:lt2>
      <a:accent1>
        <a:srgbClr val="005472"/>
      </a:accent1>
      <a:accent2>
        <a:srgbClr val="F47D20"/>
      </a:accent2>
      <a:accent3>
        <a:srgbClr val="9CBBC7"/>
      </a:accent3>
      <a:accent4>
        <a:srgbClr val="FBCBA6"/>
      </a:accent4>
      <a:accent5>
        <a:srgbClr val="FF0000"/>
      </a:accent5>
      <a:accent6>
        <a:srgbClr val="FFFFFF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IXIR-slides-event officer" id="{DB7AA7AF-1520-C640-ABA6-6977E3F60B24}" vid="{A1DBEC6C-B4DF-7842-A907-C0A4650084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3321</TotalTime>
  <Words>1528</Words>
  <Application>Microsoft Office PowerPoint</Application>
  <PresentationFormat>Widescreen</PresentationFormat>
  <Paragraphs>342</Paragraphs>
  <Slides>34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Droid Serif</vt:lpstr>
      <vt:lpstr>-apple-system</vt:lpstr>
      <vt:lpstr>Consolas</vt:lpstr>
      <vt:lpstr>Courier New</vt:lpstr>
      <vt:lpstr>Calibri</vt:lpstr>
      <vt:lpstr>Times</vt:lpstr>
      <vt:lpstr>Corbel</vt:lpstr>
      <vt:lpstr>Arial</vt:lpstr>
      <vt:lpstr>ELIXIR_template</vt:lpstr>
      <vt:lpstr>Containers &amp; workflow pipelines for automated and reproducible data analysis</vt:lpstr>
      <vt:lpstr>PowerPoint Presentation</vt:lpstr>
      <vt:lpstr>PowerPoint Presentation</vt:lpstr>
      <vt:lpstr>PowerPoint Presentation</vt:lpstr>
      <vt:lpstr>What is reproducibility?</vt:lpstr>
      <vt:lpstr>Linux script - workflow</vt:lpstr>
      <vt:lpstr>Workflow pipelines</vt:lpstr>
      <vt:lpstr>UseGalaxy.*</vt:lpstr>
      <vt:lpstr>Nextflow</vt:lpstr>
      <vt:lpstr>Why (not)? (1/2)</vt:lpstr>
      <vt:lpstr>Why (not)? (2/2)</vt:lpstr>
      <vt:lpstr>Building blocks</vt:lpstr>
      <vt:lpstr>Building blocks</vt:lpstr>
      <vt:lpstr>Building blocks</vt:lpstr>
      <vt:lpstr>Building blocks</vt:lpstr>
      <vt:lpstr>Building blocks</vt:lpstr>
      <vt:lpstr>PowerPoint Presentation</vt:lpstr>
      <vt:lpstr>Building blocks</vt:lpstr>
      <vt:lpstr>PowerPoint Presentation</vt:lpstr>
      <vt:lpstr>Overview </vt:lpstr>
      <vt:lpstr>Example pipeline </vt:lpstr>
      <vt:lpstr>Configurations</vt:lpstr>
      <vt:lpstr>Configurations – pipeline specific parameters </vt:lpstr>
      <vt:lpstr>Configurations – technical parameters</vt:lpstr>
      <vt:lpstr>Configurations – technical parameters</vt:lpstr>
      <vt:lpstr>Configurations – technical parameters</vt:lpstr>
      <vt:lpstr>Configurations – technical parameters</vt:lpstr>
      <vt:lpstr>Configurations – technical parameters</vt:lpstr>
      <vt:lpstr>Configurations – technical parameters</vt:lpstr>
      <vt:lpstr>Configurations</vt:lpstr>
      <vt:lpstr>Reports</vt:lpstr>
      <vt:lpstr>Reports</vt:lpstr>
      <vt:lpstr>NF-tower</vt:lpstr>
      <vt:lpstr>Triggered for more?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Tuur Muyldermans</cp:lastModifiedBy>
  <cp:revision>301</cp:revision>
  <dcterms:created xsi:type="dcterms:W3CDTF">2019-12-12T07:35:29Z</dcterms:created>
  <dcterms:modified xsi:type="dcterms:W3CDTF">2021-03-29T08:31:07Z</dcterms:modified>
</cp:coreProperties>
</file>